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4" r:id="rId6"/>
    <p:sldId id="271" r:id="rId7"/>
    <p:sldId id="262" r:id="rId8"/>
    <p:sldId id="270" r:id="rId9"/>
  </p:sldIdLst>
  <p:sldSz cx="18288000" cy="10287000"/>
  <p:notesSz cx="6858000" cy="9144000"/>
  <p:embeddedFontLst>
    <p:embeddedFont>
      <p:font typeface="Poppins Bold" panose="020B0604020202020204" charset="0"/>
      <p:regular r:id="rId10"/>
    </p:embeddedFont>
    <p:embeddedFont>
      <p:font typeface="Poppins Medium" panose="00000600000000000000" pitchFamily="2" charset="0"/>
      <p:regular r:id="rId11"/>
    </p:embeddedFont>
    <p:embeddedFont>
      <p:font typeface="Poppins Semi-Bold" panose="020B0604020202020204" charset="0"/>
      <p:regular r:id="rId12"/>
    </p:embeddedFont>
    <p:embeddedFont>
      <p:font typeface="Poppins Ultra-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22" autoAdjust="0"/>
  </p:normalViewPr>
  <p:slideViewPr>
    <p:cSldViewPr>
      <p:cViewPr>
        <p:scale>
          <a:sx n="40" d="100"/>
          <a:sy n="40" d="100"/>
        </p:scale>
        <p:origin x="20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2753" y="5615657"/>
            <a:ext cx="19633980" cy="5857009"/>
            <a:chOff x="0" y="0"/>
            <a:chExt cx="5171089" cy="1542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542587"/>
            </a:xfrm>
            <a:custGeom>
              <a:avLst/>
              <a:gdLst/>
              <a:ahLst/>
              <a:cxnLst/>
              <a:rect l="l" t="t" r="r" b="b"/>
              <a:pathLst>
                <a:path w="5171089" h="1542587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93709" y="-6797019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133368" y="3213363"/>
            <a:ext cx="13034904" cy="12089874"/>
          </a:xfrm>
          <a:custGeom>
            <a:avLst/>
            <a:gdLst/>
            <a:ahLst/>
            <a:cxnLst/>
            <a:rect l="l" t="t" r="r" b="b"/>
            <a:pathLst>
              <a:path w="13034904" h="12089874">
                <a:moveTo>
                  <a:pt x="0" y="0"/>
                </a:moveTo>
                <a:lnTo>
                  <a:pt x="13034904" y="0"/>
                </a:lnTo>
                <a:lnTo>
                  <a:pt x="13034904" y="12089874"/>
                </a:lnTo>
                <a:lnTo>
                  <a:pt x="0" y="12089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56840" y="3623488"/>
            <a:ext cx="9824145" cy="5961830"/>
          </a:xfrm>
          <a:custGeom>
            <a:avLst/>
            <a:gdLst/>
            <a:ahLst/>
            <a:cxnLst/>
            <a:rect l="l" t="t" r="r" b="b"/>
            <a:pathLst>
              <a:path w="9824145" h="5961830">
                <a:moveTo>
                  <a:pt x="0" y="0"/>
                </a:moveTo>
                <a:lnTo>
                  <a:pt x="9824145" y="0"/>
                </a:lnTo>
                <a:lnTo>
                  <a:pt x="9824145" y="5961830"/>
                </a:lnTo>
                <a:lnTo>
                  <a:pt x="0" y="5961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95947" y="1927356"/>
            <a:ext cx="3449295" cy="2276535"/>
          </a:xfrm>
          <a:custGeom>
            <a:avLst/>
            <a:gdLst/>
            <a:ahLst/>
            <a:cxnLst/>
            <a:rect l="l" t="t" r="r" b="b"/>
            <a:pathLst>
              <a:path w="3449295" h="2276535">
                <a:moveTo>
                  <a:pt x="0" y="0"/>
                </a:moveTo>
                <a:lnTo>
                  <a:pt x="3449294" y="0"/>
                </a:lnTo>
                <a:lnTo>
                  <a:pt x="3449294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114128" y="1943730"/>
            <a:ext cx="3187100" cy="4114800"/>
          </a:xfrm>
          <a:custGeom>
            <a:avLst/>
            <a:gdLst/>
            <a:ahLst/>
            <a:cxnLst/>
            <a:rect l="l" t="t" r="r" b="b"/>
            <a:pathLst>
              <a:path w="3187100" h="4114800">
                <a:moveTo>
                  <a:pt x="0" y="0"/>
                </a:moveTo>
                <a:lnTo>
                  <a:pt x="3187100" y="0"/>
                </a:lnTo>
                <a:lnTo>
                  <a:pt x="31871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91763" y="6058530"/>
            <a:ext cx="1669058" cy="3671927"/>
          </a:xfrm>
          <a:custGeom>
            <a:avLst/>
            <a:gdLst/>
            <a:ahLst/>
            <a:cxnLst/>
            <a:rect l="l" t="t" r="r" b="b"/>
            <a:pathLst>
              <a:path w="1669058" h="3671927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21191" y="1043082"/>
            <a:ext cx="10459794" cy="2414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PERANCANGAN REKRUITMENT MANAGEMENT SYSTEM  BERBASIS WEBSITE DENGAN MENGGUNAKAN METODE SCRUM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8999" y="-574624"/>
            <a:ext cx="11825055" cy="12047290"/>
            <a:chOff x="0" y="-38100"/>
            <a:chExt cx="3114418" cy="31729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14418" cy="3134849"/>
            </a:xfrm>
            <a:custGeom>
              <a:avLst/>
              <a:gdLst/>
              <a:ahLst/>
              <a:cxnLst/>
              <a:rect l="l" t="t" r="r" b="b"/>
              <a:pathLst>
                <a:path w="3114418" h="3134849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14418" cy="317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47243"/>
            <a:ext cx="7516228" cy="8902369"/>
          </a:xfrm>
          <a:custGeom>
            <a:avLst/>
            <a:gdLst/>
            <a:ahLst/>
            <a:cxnLst/>
            <a:rect l="l" t="t" r="r" b="b"/>
            <a:pathLst>
              <a:path w="7516228" h="8902369">
                <a:moveTo>
                  <a:pt x="0" y="0"/>
                </a:moveTo>
                <a:lnTo>
                  <a:pt x="7516228" y="0"/>
                </a:lnTo>
                <a:lnTo>
                  <a:pt x="7516228" y="8902369"/>
                </a:lnTo>
                <a:lnTo>
                  <a:pt x="0" y="8902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393831" y="8632721"/>
            <a:ext cx="1692893" cy="682965"/>
            <a:chOff x="0" y="0"/>
            <a:chExt cx="1007361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23218" y="947069"/>
            <a:ext cx="6564912" cy="234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 dirty="0" err="1">
                <a:solidFill>
                  <a:srgbClr val="010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Identifikasi</a:t>
            </a:r>
            <a:r>
              <a:rPr lang="en-US" sz="8561" b="1" dirty="0">
                <a:solidFill>
                  <a:srgbClr val="010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Masalah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1866" y="3821872"/>
            <a:ext cx="6356264" cy="381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Sistem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rekruitmen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masih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manual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Proses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psikotest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bersifat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luring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Terdapat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keterlambatan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dalam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pengambilan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Keputusan oleh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hrd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dan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informasi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yang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didapat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oleh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calon</a:t>
            </a:r>
            <a:r>
              <a:rPr lang="en-US" sz="28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karyawan</a:t>
            </a:r>
            <a:endParaRPr lang="en-US" sz="2800" b="1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1000786" y="8955154"/>
            <a:ext cx="5294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852579"/>
            <a:ext cx="8586923" cy="9260896"/>
          </a:xfrm>
          <a:custGeom>
            <a:avLst/>
            <a:gdLst/>
            <a:ahLst/>
            <a:cxnLst/>
            <a:rect l="l" t="t" r="r" b="b"/>
            <a:pathLst>
              <a:path w="8586923" h="9260896">
                <a:moveTo>
                  <a:pt x="0" y="0"/>
                </a:moveTo>
                <a:lnTo>
                  <a:pt x="8586923" y="0"/>
                </a:lnTo>
                <a:lnTo>
                  <a:pt x="8586923" y="9260897"/>
                </a:lnTo>
                <a:lnTo>
                  <a:pt x="0" y="926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3715" y="4907107"/>
            <a:ext cx="7440240" cy="1006101"/>
            <a:chOff x="0" y="0"/>
            <a:chExt cx="2285885" cy="309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85885" cy="309107"/>
            </a:xfrm>
            <a:custGeom>
              <a:avLst/>
              <a:gdLst/>
              <a:ahLst/>
              <a:cxnLst/>
              <a:rect l="l" t="t" r="r" b="b"/>
              <a:pathLst>
                <a:path w="2285885" h="309107">
                  <a:moveTo>
                    <a:pt x="55149" y="0"/>
                  </a:moveTo>
                  <a:lnTo>
                    <a:pt x="2230736" y="0"/>
                  </a:lnTo>
                  <a:cubicBezTo>
                    <a:pt x="2245363" y="0"/>
                    <a:pt x="2259390" y="5810"/>
                    <a:pt x="2269732" y="16153"/>
                  </a:cubicBezTo>
                  <a:cubicBezTo>
                    <a:pt x="2280075" y="26495"/>
                    <a:pt x="2285885" y="40523"/>
                    <a:pt x="2285885" y="55149"/>
                  </a:cubicBezTo>
                  <a:lnTo>
                    <a:pt x="2285885" y="253958"/>
                  </a:lnTo>
                  <a:cubicBezTo>
                    <a:pt x="2285885" y="268585"/>
                    <a:pt x="2280075" y="282612"/>
                    <a:pt x="2269732" y="292954"/>
                  </a:cubicBezTo>
                  <a:cubicBezTo>
                    <a:pt x="2259390" y="303297"/>
                    <a:pt x="2245363" y="309107"/>
                    <a:pt x="2230736" y="309107"/>
                  </a:cubicBezTo>
                  <a:lnTo>
                    <a:pt x="55149" y="309107"/>
                  </a:lnTo>
                  <a:cubicBezTo>
                    <a:pt x="40523" y="309107"/>
                    <a:pt x="26495" y="303297"/>
                    <a:pt x="16153" y="292954"/>
                  </a:cubicBezTo>
                  <a:cubicBezTo>
                    <a:pt x="5810" y="282612"/>
                    <a:pt x="0" y="268585"/>
                    <a:pt x="0" y="253958"/>
                  </a:cubicBezTo>
                  <a:lnTo>
                    <a:pt x="0" y="55149"/>
                  </a:lnTo>
                  <a:cubicBezTo>
                    <a:pt x="0" y="40523"/>
                    <a:pt x="5810" y="26495"/>
                    <a:pt x="16153" y="16153"/>
                  </a:cubicBezTo>
                  <a:cubicBezTo>
                    <a:pt x="26495" y="5810"/>
                    <a:pt x="40523" y="0"/>
                    <a:pt x="5514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85885" cy="347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3715" y="6151086"/>
            <a:ext cx="7440240" cy="1006101"/>
            <a:chOff x="0" y="0"/>
            <a:chExt cx="2285885" cy="309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5885" cy="309107"/>
            </a:xfrm>
            <a:custGeom>
              <a:avLst/>
              <a:gdLst/>
              <a:ahLst/>
              <a:cxnLst/>
              <a:rect l="l" t="t" r="r" b="b"/>
              <a:pathLst>
                <a:path w="2285885" h="309107">
                  <a:moveTo>
                    <a:pt x="55149" y="0"/>
                  </a:moveTo>
                  <a:lnTo>
                    <a:pt x="2230736" y="0"/>
                  </a:lnTo>
                  <a:cubicBezTo>
                    <a:pt x="2245363" y="0"/>
                    <a:pt x="2259390" y="5810"/>
                    <a:pt x="2269732" y="16153"/>
                  </a:cubicBezTo>
                  <a:cubicBezTo>
                    <a:pt x="2280075" y="26495"/>
                    <a:pt x="2285885" y="40523"/>
                    <a:pt x="2285885" y="55149"/>
                  </a:cubicBezTo>
                  <a:lnTo>
                    <a:pt x="2285885" y="253958"/>
                  </a:lnTo>
                  <a:cubicBezTo>
                    <a:pt x="2285885" y="268585"/>
                    <a:pt x="2280075" y="282612"/>
                    <a:pt x="2269732" y="292954"/>
                  </a:cubicBezTo>
                  <a:cubicBezTo>
                    <a:pt x="2259390" y="303297"/>
                    <a:pt x="2245363" y="309107"/>
                    <a:pt x="2230736" y="309107"/>
                  </a:cubicBezTo>
                  <a:lnTo>
                    <a:pt x="55149" y="309107"/>
                  </a:lnTo>
                  <a:cubicBezTo>
                    <a:pt x="40523" y="309107"/>
                    <a:pt x="26495" y="303297"/>
                    <a:pt x="16153" y="292954"/>
                  </a:cubicBezTo>
                  <a:cubicBezTo>
                    <a:pt x="5810" y="282612"/>
                    <a:pt x="0" y="268585"/>
                    <a:pt x="0" y="253958"/>
                  </a:cubicBezTo>
                  <a:lnTo>
                    <a:pt x="0" y="55149"/>
                  </a:lnTo>
                  <a:cubicBezTo>
                    <a:pt x="0" y="40523"/>
                    <a:pt x="5810" y="26495"/>
                    <a:pt x="16153" y="16153"/>
                  </a:cubicBezTo>
                  <a:cubicBezTo>
                    <a:pt x="26495" y="5810"/>
                    <a:pt x="40523" y="0"/>
                    <a:pt x="55149" y="0"/>
                  </a:cubicBezTo>
                  <a:close/>
                </a:path>
              </a:pathLst>
            </a:custGeom>
            <a:solidFill>
              <a:srgbClr val="DCD7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85885" cy="347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43715" y="7396905"/>
            <a:ext cx="7440240" cy="1006101"/>
            <a:chOff x="0" y="0"/>
            <a:chExt cx="2285885" cy="3091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5885" cy="309107"/>
            </a:xfrm>
            <a:custGeom>
              <a:avLst/>
              <a:gdLst/>
              <a:ahLst/>
              <a:cxnLst/>
              <a:rect l="l" t="t" r="r" b="b"/>
              <a:pathLst>
                <a:path w="2285885" h="309107">
                  <a:moveTo>
                    <a:pt x="55149" y="0"/>
                  </a:moveTo>
                  <a:lnTo>
                    <a:pt x="2230736" y="0"/>
                  </a:lnTo>
                  <a:cubicBezTo>
                    <a:pt x="2245363" y="0"/>
                    <a:pt x="2259390" y="5810"/>
                    <a:pt x="2269732" y="16153"/>
                  </a:cubicBezTo>
                  <a:cubicBezTo>
                    <a:pt x="2280075" y="26495"/>
                    <a:pt x="2285885" y="40523"/>
                    <a:pt x="2285885" y="55149"/>
                  </a:cubicBezTo>
                  <a:lnTo>
                    <a:pt x="2285885" y="253958"/>
                  </a:lnTo>
                  <a:cubicBezTo>
                    <a:pt x="2285885" y="268585"/>
                    <a:pt x="2280075" y="282612"/>
                    <a:pt x="2269732" y="292954"/>
                  </a:cubicBezTo>
                  <a:cubicBezTo>
                    <a:pt x="2259390" y="303297"/>
                    <a:pt x="2245363" y="309107"/>
                    <a:pt x="2230736" y="309107"/>
                  </a:cubicBezTo>
                  <a:lnTo>
                    <a:pt x="55149" y="309107"/>
                  </a:lnTo>
                  <a:cubicBezTo>
                    <a:pt x="40523" y="309107"/>
                    <a:pt x="26495" y="303297"/>
                    <a:pt x="16153" y="292954"/>
                  </a:cubicBezTo>
                  <a:cubicBezTo>
                    <a:pt x="5810" y="282612"/>
                    <a:pt x="0" y="268585"/>
                    <a:pt x="0" y="253958"/>
                  </a:cubicBezTo>
                  <a:lnTo>
                    <a:pt x="0" y="55149"/>
                  </a:lnTo>
                  <a:cubicBezTo>
                    <a:pt x="0" y="40523"/>
                    <a:pt x="5810" y="26495"/>
                    <a:pt x="16153" y="16153"/>
                  </a:cubicBezTo>
                  <a:cubicBezTo>
                    <a:pt x="26495" y="5810"/>
                    <a:pt x="40523" y="0"/>
                    <a:pt x="5514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85885" cy="347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28582" y="1922837"/>
            <a:ext cx="7757243" cy="1069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54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Rumusan</a:t>
            </a:r>
            <a:r>
              <a:rPr lang="en-US" sz="54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masalah</a:t>
            </a:r>
            <a:endParaRPr lang="en-US" sz="54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543715" y="8916818"/>
            <a:ext cx="1692893" cy="682965"/>
            <a:chOff x="0" y="0"/>
            <a:chExt cx="1007361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2150670" y="9239250"/>
            <a:ext cx="5294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1568565" y="3231396"/>
            <a:ext cx="635626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Terdapat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3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Rumusan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masalah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dari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identifikasi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masalah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5143500"/>
            <a:ext cx="680412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15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Peningkatan</a:t>
            </a:r>
            <a:r>
              <a:rPr lang="en-US" sz="215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15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efisiensi</a:t>
            </a:r>
            <a:r>
              <a:rPr lang="en-US" sz="215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15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pengolahan</a:t>
            </a:r>
            <a:r>
              <a:rPr lang="en-US" sz="215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data </a:t>
            </a:r>
            <a:r>
              <a:rPr lang="en-US" sz="215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pelamar</a:t>
            </a:r>
            <a:r>
              <a:rPr lang="en-US" sz="215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yang </a:t>
            </a:r>
            <a:r>
              <a:rPr lang="en-US" sz="215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masih</a:t>
            </a:r>
            <a:r>
              <a:rPr lang="en-US" sz="215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manual </a:t>
            </a:r>
          </a:p>
          <a:p>
            <a:pPr algn="l">
              <a:lnSpc>
                <a:spcPts val="2516"/>
              </a:lnSpc>
            </a:pPr>
            <a:endParaRPr lang="en-US" sz="2150" b="1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28800" y="6423150"/>
            <a:ext cx="7757243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1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Peningkatan</a:t>
            </a:r>
            <a:r>
              <a:rPr lang="en-US" sz="21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efisiensi</a:t>
            </a:r>
            <a:r>
              <a:rPr lang="en-US" sz="21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proses </a:t>
            </a:r>
            <a:r>
              <a:rPr lang="en-US" sz="21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psikotest</a:t>
            </a:r>
            <a:r>
              <a:rPr lang="en-US" sz="21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secara</a:t>
            </a:r>
            <a:r>
              <a:rPr lang="en-US" sz="21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daring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8800" y="7567460"/>
            <a:ext cx="6834940" cy="63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0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r>
              <a:rPr lang="en-US" sz="20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Keterlambatan</a:t>
            </a:r>
            <a:r>
              <a:rPr lang="en-US" sz="20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Proses </a:t>
            </a:r>
            <a:r>
              <a:rPr lang="en-US" sz="20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pengambilan</a:t>
            </a:r>
            <a:r>
              <a:rPr lang="en-US" sz="20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Keputusan oleh </a:t>
            </a:r>
            <a:r>
              <a:rPr lang="en-US" sz="20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pihak</a:t>
            </a:r>
            <a:r>
              <a:rPr lang="en-US" sz="20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hrd</a:t>
            </a:r>
            <a:r>
              <a:rPr lang="en-US" sz="20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dan </a:t>
            </a:r>
            <a:r>
              <a:rPr lang="en-US" sz="20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informasi</a:t>
            </a:r>
            <a:r>
              <a:rPr lang="en-US" sz="20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kepada</a:t>
            </a:r>
            <a:r>
              <a:rPr lang="en-US" sz="20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calon</a:t>
            </a:r>
            <a:r>
              <a:rPr lang="en-US" sz="20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karyawan</a:t>
            </a:r>
            <a:endParaRPr lang="en-US" sz="2000" b="1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08474" y="-295826"/>
            <a:ext cx="19633980" cy="11002661"/>
            <a:chOff x="0" y="0"/>
            <a:chExt cx="5171089" cy="2897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2897820"/>
            </a:xfrm>
            <a:custGeom>
              <a:avLst/>
              <a:gdLst/>
              <a:ahLst/>
              <a:cxnLst/>
              <a:rect l="l" t="t" r="r" b="b"/>
              <a:pathLst>
                <a:path w="5171089" h="2897820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2885597"/>
                  </a:lnTo>
                  <a:cubicBezTo>
                    <a:pt x="5171089" y="2892347"/>
                    <a:pt x="5165617" y="2897820"/>
                    <a:pt x="5158866" y="2897820"/>
                  </a:cubicBezTo>
                  <a:lnTo>
                    <a:pt x="12224" y="2897820"/>
                  </a:lnTo>
                  <a:cubicBezTo>
                    <a:pt x="5473" y="2897820"/>
                    <a:pt x="0" y="2892347"/>
                    <a:pt x="0" y="2885597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293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40128" y="2041339"/>
            <a:ext cx="19633980" cy="5439326"/>
            <a:chOff x="0" y="0"/>
            <a:chExt cx="5171089" cy="1432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71089" cy="1432580"/>
            </a:xfrm>
            <a:custGeom>
              <a:avLst/>
              <a:gdLst/>
              <a:ahLst/>
              <a:cxnLst/>
              <a:rect l="l" t="t" r="r" b="b"/>
              <a:pathLst>
                <a:path w="5171089" h="1432580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1420356"/>
                  </a:lnTo>
                  <a:cubicBezTo>
                    <a:pt x="5171089" y="1427107"/>
                    <a:pt x="5165617" y="1432580"/>
                    <a:pt x="5158866" y="1432580"/>
                  </a:cubicBezTo>
                  <a:lnTo>
                    <a:pt x="12224" y="1432580"/>
                  </a:lnTo>
                  <a:cubicBezTo>
                    <a:pt x="5473" y="1432580"/>
                    <a:pt x="0" y="1427107"/>
                    <a:pt x="0" y="1420356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7061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71089" cy="1470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5398" y="2380778"/>
            <a:ext cx="9184863" cy="6318446"/>
          </a:xfrm>
          <a:custGeom>
            <a:avLst/>
            <a:gdLst/>
            <a:ahLst/>
            <a:cxnLst/>
            <a:rect l="l" t="t" r="r" b="b"/>
            <a:pathLst>
              <a:path w="9184863" h="6318446">
                <a:moveTo>
                  <a:pt x="0" y="0"/>
                </a:moveTo>
                <a:lnTo>
                  <a:pt x="9184863" y="0"/>
                </a:lnTo>
                <a:lnTo>
                  <a:pt x="9184863" y="6318446"/>
                </a:lnTo>
                <a:lnTo>
                  <a:pt x="0" y="6318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013009" y="8699224"/>
            <a:ext cx="1692893" cy="682965"/>
            <a:chOff x="0" y="0"/>
            <a:chExt cx="1007361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7361" cy="406400"/>
            </a:xfrm>
            <a:custGeom>
              <a:avLst/>
              <a:gdLst/>
              <a:ahLst/>
              <a:cxnLst/>
              <a:rect l="l" t="t" r="r" b="b"/>
              <a:pathLst>
                <a:path w="1007361" h="406400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5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619964" y="9021656"/>
            <a:ext cx="529431" cy="0"/>
          </a:xfrm>
          <a:prstGeom prst="line">
            <a:avLst/>
          </a:prstGeom>
          <a:ln w="38100" cap="flat">
            <a:solidFill>
              <a:srgbClr val="01011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7886858" y="1762279"/>
            <a:ext cx="949035" cy="909348"/>
          </a:xfrm>
          <a:custGeom>
            <a:avLst/>
            <a:gdLst/>
            <a:ahLst/>
            <a:cxnLst/>
            <a:rect l="l" t="t" r="r" b="b"/>
            <a:pathLst>
              <a:path w="949035" h="909348">
                <a:moveTo>
                  <a:pt x="0" y="0"/>
                </a:moveTo>
                <a:lnTo>
                  <a:pt x="949035" y="0"/>
                </a:lnTo>
                <a:lnTo>
                  <a:pt x="949035" y="909348"/>
                </a:lnTo>
                <a:lnTo>
                  <a:pt x="0" y="909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398" y="4925152"/>
            <a:ext cx="2415406" cy="3774071"/>
          </a:xfrm>
          <a:custGeom>
            <a:avLst/>
            <a:gdLst/>
            <a:ahLst/>
            <a:cxnLst/>
            <a:rect l="l" t="t" r="r" b="b"/>
            <a:pathLst>
              <a:path w="2415406" h="3774071">
                <a:moveTo>
                  <a:pt x="0" y="0"/>
                </a:moveTo>
                <a:lnTo>
                  <a:pt x="2415406" y="0"/>
                </a:lnTo>
                <a:lnTo>
                  <a:pt x="2415406" y="3774072"/>
                </a:lnTo>
                <a:lnTo>
                  <a:pt x="0" y="377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5485" y="901396"/>
            <a:ext cx="1066430" cy="1134500"/>
          </a:xfrm>
          <a:custGeom>
            <a:avLst/>
            <a:gdLst/>
            <a:ahLst/>
            <a:cxnLst/>
            <a:rect l="l" t="t" r="r" b="b"/>
            <a:pathLst>
              <a:path w="1066430" h="1134500">
                <a:moveTo>
                  <a:pt x="0" y="0"/>
                </a:moveTo>
                <a:lnTo>
                  <a:pt x="1066430" y="0"/>
                </a:lnTo>
                <a:lnTo>
                  <a:pt x="1066430" y="1134499"/>
                </a:lnTo>
                <a:lnTo>
                  <a:pt x="0" y="1134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756528" y="2220266"/>
            <a:ext cx="11046072" cy="1182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Tujuan </a:t>
            </a:r>
            <a:r>
              <a:rPr lang="en-US" sz="8561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Penelitian</a:t>
            </a:r>
            <a:endParaRPr lang="en-US" sz="8561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10436" y="3520344"/>
            <a:ext cx="7044793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2834"/>
              </a:lnSpc>
              <a:buFont typeface="+mj-lt"/>
              <a:buAutoNum type="arabicPeriod"/>
            </a:pP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Merancang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sistem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e-recruitment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berbasis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website</a:t>
            </a:r>
          </a:p>
          <a:p>
            <a:pPr marL="457200" indent="-457200" algn="l">
              <a:lnSpc>
                <a:spcPts val="2834"/>
              </a:lnSpc>
              <a:buFont typeface="+mj-lt"/>
              <a:buAutoNum type="arabicPeriod"/>
            </a:pP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Meningkatkan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efisiensi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proses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rekrutmen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</a:p>
          <a:p>
            <a:pPr marL="457200" indent="-457200" algn="l">
              <a:lnSpc>
                <a:spcPts val="2834"/>
              </a:lnSpc>
              <a:buFont typeface="+mj-lt"/>
              <a:buAutoNum type="arabicPeriod"/>
            </a:pP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Mengimplementasikan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metode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Scrum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dalam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pengembangan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sistem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untuk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memastikan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bahwa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kebutuhan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pengguna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sesuai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dan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jika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ada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perubahan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dapat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di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implementasikan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secara</a:t>
            </a: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2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cepat</a:t>
            </a:r>
            <a:endParaRPr lang="en-US" sz="2422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5">
            <a:extLst>
              <a:ext uri="{FF2B5EF4-FFF2-40B4-BE49-F238E27FC236}">
                <a16:creationId xmlns:a16="http://schemas.microsoft.com/office/drawing/2014/main" id="{AB85ED95-90FF-85B3-45A5-6EF2A82AB31F}"/>
              </a:ext>
            </a:extLst>
          </p:cNvPr>
          <p:cNvSpPr/>
          <p:nvPr/>
        </p:nvSpPr>
        <p:spPr>
          <a:xfrm>
            <a:off x="-281230" y="-411404"/>
            <a:ext cx="19307660" cy="11445779"/>
          </a:xfrm>
          <a:custGeom>
            <a:avLst/>
            <a:gdLst/>
            <a:ahLst/>
            <a:cxnLst/>
            <a:rect l="l" t="t" r="r" b="b"/>
            <a:pathLst>
              <a:path w="10216589" h="5126870">
                <a:moveTo>
                  <a:pt x="0" y="0"/>
                </a:moveTo>
                <a:lnTo>
                  <a:pt x="10216589" y="0"/>
                </a:lnTo>
                <a:lnTo>
                  <a:pt x="10216589" y="5126870"/>
                </a:lnTo>
                <a:lnTo>
                  <a:pt x="0" y="5126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164969" y="1953807"/>
            <a:ext cx="3724316" cy="3898425"/>
            <a:chOff x="0" y="0"/>
            <a:chExt cx="1289487" cy="1336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9487" cy="1336874"/>
            </a:xfrm>
            <a:custGeom>
              <a:avLst/>
              <a:gdLst/>
              <a:ahLst/>
              <a:cxnLst/>
              <a:rect l="l" t="t" r="r" b="b"/>
              <a:pathLst>
                <a:path w="1289487" h="1336874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47006" y="5437311"/>
            <a:ext cx="1160241" cy="11602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544056" y="331459"/>
            <a:ext cx="11199887" cy="118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sz="8561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Referensi</a:t>
            </a:r>
            <a:endParaRPr lang="en-US" sz="8561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95255" y="1947129"/>
            <a:ext cx="3724316" cy="1197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ID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ARIQA SAFITRI, PENIARSIH &amp; JEHAN SAPTIA KURNIA , 2024</a:t>
            </a:r>
            <a:endParaRPr lang="en-US" sz="28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56016" y="3246182"/>
            <a:ext cx="3342219" cy="210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ID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Perancangan</a:t>
            </a:r>
            <a:r>
              <a:rPr lang="en-ID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ID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E-</a:t>
            </a:r>
            <a:r>
              <a:rPr lang="en-ID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Rekruitmen</a:t>
            </a:r>
            <a:r>
              <a:rPr lang="en-ID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Berbasis</a:t>
            </a:r>
            <a:r>
              <a:rPr lang="en-ID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 Pada PT. Segar Kumala Indonesia</a:t>
            </a:r>
            <a:endParaRPr lang="en-US" sz="32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1164969" y="3144829"/>
            <a:ext cx="3724316" cy="118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2675955" y="5797851"/>
            <a:ext cx="70234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325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265A853A-90FC-8034-ABB1-F938CAC54470}"/>
              </a:ext>
            </a:extLst>
          </p:cNvPr>
          <p:cNvGrpSpPr/>
          <p:nvPr/>
        </p:nvGrpSpPr>
        <p:grpSpPr>
          <a:xfrm>
            <a:off x="5388158" y="1990564"/>
            <a:ext cx="3724316" cy="3898425"/>
            <a:chOff x="0" y="0"/>
            <a:chExt cx="1289487" cy="1336874"/>
          </a:xfrm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A60C6BAB-27F6-7D4B-5D81-3372F2637CB0}"/>
                </a:ext>
              </a:extLst>
            </p:cNvPr>
            <p:cNvSpPr/>
            <p:nvPr/>
          </p:nvSpPr>
          <p:spPr>
            <a:xfrm>
              <a:off x="0" y="0"/>
              <a:ext cx="1289487" cy="1336874"/>
            </a:xfrm>
            <a:custGeom>
              <a:avLst/>
              <a:gdLst/>
              <a:ahLst/>
              <a:cxnLst/>
              <a:rect l="l" t="t" r="r" b="b"/>
              <a:pathLst>
                <a:path w="1289487" h="1336874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A5EECAD3-2283-2D66-2E1A-3F0E02F4C3EF}"/>
                </a:ext>
              </a:extLst>
            </p:cNvPr>
            <p:cNvSpPr txBox="1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6">
            <a:extLst>
              <a:ext uri="{FF2B5EF4-FFF2-40B4-BE49-F238E27FC236}">
                <a16:creationId xmlns:a16="http://schemas.microsoft.com/office/drawing/2014/main" id="{92CA9545-301F-4B3B-6E39-36F5B92CF008}"/>
              </a:ext>
            </a:extLst>
          </p:cNvPr>
          <p:cNvGrpSpPr/>
          <p:nvPr/>
        </p:nvGrpSpPr>
        <p:grpSpPr>
          <a:xfrm>
            <a:off x="6670195" y="5474068"/>
            <a:ext cx="1160241" cy="1160241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8E32AF07-ED18-4ED5-CB9C-9D3A9BE6F7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37ECB5D8-7693-FD91-F968-57132041F9E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12">
            <a:extLst>
              <a:ext uri="{FF2B5EF4-FFF2-40B4-BE49-F238E27FC236}">
                <a16:creationId xmlns:a16="http://schemas.microsoft.com/office/drawing/2014/main" id="{451E8D74-A6EB-3C91-8D43-02B9E6D3E038}"/>
              </a:ext>
            </a:extLst>
          </p:cNvPr>
          <p:cNvSpPr txBox="1"/>
          <p:nvPr/>
        </p:nvSpPr>
        <p:spPr>
          <a:xfrm>
            <a:off x="5357872" y="2203873"/>
            <a:ext cx="3724316" cy="787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ID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AHMAD ASYHADI, GUNARDI &amp;  ABEL SUKIPARDIKA, 2024</a:t>
            </a:r>
            <a:endParaRPr lang="en-US" sz="28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B31CA8E1-3F3E-66F5-7789-9F42DA8F30DC}"/>
              </a:ext>
            </a:extLst>
          </p:cNvPr>
          <p:cNvSpPr txBox="1"/>
          <p:nvPr/>
        </p:nvSpPr>
        <p:spPr>
          <a:xfrm>
            <a:off x="5579205" y="3282939"/>
            <a:ext cx="3342219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Implementasi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Remunerasi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Jasa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Pelayanan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Scrum Framework  di RSUD Raden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Mattaher</a:t>
            </a:r>
            <a:endParaRPr lang="en-US" sz="24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5" name="AutoShape 14">
            <a:extLst>
              <a:ext uri="{FF2B5EF4-FFF2-40B4-BE49-F238E27FC236}">
                <a16:creationId xmlns:a16="http://schemas.microsoft.com/office/drawing/2014/main" id="{2C4BCB0B-DD94-BB66-79E8-31DDCDC75D93}"/>
              </a:ext>
            </a:extLst>
          </p:cNvPr>
          <p:cNvSpPr/>
          <p:nvPr/>
        </p:nvSpPr>
        <p:spPr>
          <a:xfrm flipV="1">
            <a:off x="5388158" y="3181586"/>
            <a:ext cx="3724316" cy="118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08A3954C-D7E8-C8DF-4587-FD0AD1D8EDFD}"/>
              </a:ext>
            </a:extLst>
          </p:cNvPr>
          <p:cNvSpPr txBox="1"/>
          <p:nvPr/>
        </p:nvSpPr>
        <p:spPr>
          <a:xfrm>
            <a:off x="6899144" y="5834608"/>
            <a:ext cx="70234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325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grpSp>
        <p:nvGrpSpPr>
          <p:cNvPr id="47" name="Group 2">
            <a:extLst>
              <a:ext uri="{FF2B5EF4-FFF2-40B4-BE49-F238E27FC236}">
                <a16:creationId xmlns:a16="http://schemas.microsoft.com/office/drawing/2014/main" id="{BB322243-395C-D1A3-A5D6-C2EB669A1C6A}"/>
              </a:ext>
            </a:extLst>
          </p:cNvPr>
          <p:cNvGrpSpPr/>
          <p:nvPr/>
        </p:nvGrpSpPr>
        <p:grpSpPr>
          <a:xfrm>
            <a:off x="9372600" y="2019300"/>
            <a:ext cx="3724316" cy="3898425"/>
            <a:chOff x="0" y="0"/>
            <a:chExt cx="1289487" cy="1336874"/>
          </a:xfrm>
        </p:grpSpPr>
        <p:sp>
          <p:nvSpPr>
            <p:cNvPr id="48" name="Freeform 3">
              <a:extLst>
                <a:ext uri="{FF2B5EF4-FFF2-40B4-BE49-F238E27FC236}">
                  <a16:creationId xmlns:a16="http://schemas.microsoft.com/office/drawing/2014/main" id="{8A953C82-334A-CD12-CC29-66E6DCD71772}"/>
                </a:ext>
              </a:extLst>
            </p:cNvPr>
            <p:cNvSpPr/>
            <p:nvPr/>
          </p:nvSpPr>
          <p:spPr>
            <a:xfrm>
              <a:off x="0" y="0"/>
              <a:ext cx="1289487" cy="1336874"/>
            </a:xfrm>
            <a:custGeom>
              <a:avLst/>
              <a:gdLst/>
              <a:ahLst/>
              <a:cxnLst/>
              <a:rect l="l" t="t" r="r" b="b"/>
              <a:pathLst>
                <a:path w="1289487" h="1336874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509ED928-7EE9-5B47-96DF-449855453266}"/>
                </a:ext>
              </a:extLst>
            </p:cNvPr>
            <p:cNvSpPr txBox="1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6">
            <a:extLst>
              <a:ext uri="{FF2B5EF4-FFF2-40B4-BE49-F238E27FC236}">
                <a16:creationId xmlns:a16="http://schemas.microsoft.com/office/drawing/2014/main" id="{0ABA35B5-FB17-273D-4122-7B9A60F87983}"/>
              </a:ext>
            </a:extLst>
          </p:cNvPr>
          <p:cNvGrpSpPr/>
          <p:nvPr/>
        </p:nvGrpSpPr>
        <p:grpSpPr>
          <a:xfrm>
            <a:off x="10654637" y="5502804"/>
            <a:ext cx="1160241" cy="1160241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BDC6624D-C816-07C8-7DAC-7AE5BC7431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E29DD4D3-ABB9-8CCC-F5B3-EB7E37216A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TextBox 12">
            <a:extLst>
              <a:ext uri="{FF2B5EF4-FFF2-40B4-BE49-F238E27FC236}">
                <a16:creationId xmlns:a16="http://schemas.microsoft.com/office/drawing/2014/main" id="{3315B3AD-B10A-1A67-B8D9-0D3FF5C53307}"/>
              </a:ext>
            </a:extLst>
          </p:cNvPr>
          <p:cNvSpPr txBox="1"/>
          <p:nvPr/>
        </p:nvSpPr>
        <p:spPr>
          <a:xfrm>
            <a:off x="9372600" y="2152313"/>
            <a:ext cx="3724316" cy="787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it-IT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MAYANG SARI &amp; FARIS PRIMAYUDHA, 2021</a:t>
            </a:r>
            <a:endParaRPr lang="en-US" sz="28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4" name="TextBox 13">
            <a:extLst>
              <a:ext uri="{FF2B5EF4-FFF2-40B4-BE49-F238E27FC236}">
                <a16:creationId xmlns:a16="http://schemas.microsoft.com/office/drawing/2014/main" id="{CF3F3F19-EB09-BDAB-0680-ABDAEB4C35A7}"/>
              </a:ext>
            </a:extLst>
          </p:cNvPr>
          <p:cNvSpPr txBox="1"/>
          <p:nvPr/>
        </p:nvSpPr>
        <p:spPr>
          <a:xfrm>
            <a:off x="9563647" y="3311675"/>
            <a:ext cx="3342219" cy="210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ID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Perancangan</a:t>
            </a:r>
            <a:r>
              <a:rPr lang="en-ID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ID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E-</a:t>
            </a:r>
            <a:r>
              <a:rPr lang="en-ID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Rekruitmen</a:t>
            </a:r>
            <a:r>
              <a:rPr lang="en-ID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Berbasis</a:t>
            </a:r>
            <a:r>
              <a:rPr lang="en-ID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 Pada PT. Segar Kumala Indonesia</a:t>
            </a:r>
            <a:endParaRPr lang="en-US" sz="32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5" name="AutoShape 14">
            <a:extLst>
              <a:ext uri="{FF2B5EF4-FFF2-40B4-BE49-F238E27FC236}">
                <a16:creationId xmlns:a16="http://schemas.microsoft.com/office/drawing/2014/main" id="{0BE108E7-F12D-F8F8-165C-EACFDFA27C8D}"/>
              </a:ext>
            </a:extLst>
          </p:cNvPr>
          <p:cNvSpPr/>
          <p:nvPr/>
        </p:nvSpPr>
        <p:spPr>
          <a:xfrm flipV="1">
            <a:off x="9372600" y="3210322"/>
            <a:ext cx="3724316" cy="118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A135EA44-C3EE-F597-AE42-42CA063A5DD6}"/>
              </a:ext>
            </a:extLst>
          </p:cNvPr>
          <p:cNvSpPr txBox="1"/>
          <p:nvPr/>
        </p:nvSpPr>
        <p:spPr>
          <a:xfrm>
            <a:off x="10896600" y="5863344"/>
            <a:ext cx="70234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325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57" name="Group 2">
            <a:extLst>
              <a:ext uri="{FF2B5EF4-FFF2-40B4-BE49-F238E27FC236}">
                <a16:creationId xmlns:a16="http://schemas.microsoft.com/office/drawing/2014/main" id="{59668E01-B45E-E3C4-129B-EDAE3A4AD6B1}"/>
              </a:ext>
            </a:extLst>
          </p:cNvPr>
          <p:cNvGrpSpPr/>
          <p:nvPr/>
        </p:nvGrpSpPr>
        <p:grpSpPr>
          <a:xfrm>
            <a:off x="13352687" y="2046559"/>
            <a:ext cx="3724316" cy="3898425"/>
            <a:chOff x="0" y="0"/>
            <a:chExt cx="1289487" cy="1336874"/>
          </a:xfrm>
        </p:grpSpPr>
        <p:sp>
          <p:nvSpPr>
            <p:cNvPr id="58" name="Freeform 3">
              <a:extLst>
                <a:ext uri="{FF2B5EF4-FFF2-40B4-BE49-F238E27FC236}">
                  <a16:creationId xmlns:a16="http://schemas.microsoft.com/office/drawing/2014/main" id="{D3DA0381-2FD4-89DE-E746-4F3D6D0FC5F5}"/>
                </a:ext>
              </a:extLst>
            </p:cNvPr>
            <p:cNvSpPr/>
            <p:nvPr/>
          </p:nvSpPr>
          <p:spPr>
            <a:xfrm>
              <a:off x="0" y="0"/>
              <a:ext cx="1289487" cy="1336874"/>
            </a:xfrm>
            <a:custGeom>
              <a:avLst/>
              <a:gdLst/>
              <a:ahLst/>
              <a:cxnLst/>
              <a:rect l="l" t="t" r="r" b="b"/>
              <a:pathLst>
                <a:path w="1289487" h="1336874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9" name="TextBox 4">
              <a:extLst>
                <a:ext uri="{FF2B5EF4-FFF2-40B4-BE49-F238E27FC236}">
                  <a16:creationId xmlns:a16="http://schemas.microsoft.com/office/drawing/2014/main" id="{2D1344FC-1052-0FA8-2298-B285D05996DC}"/>
                </a:ext>
              </a:extLst>
            </p:cNvPr>
            <p:cNvSpPr txBox="1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">
            <a:extLst>
              <a:ext uri="{FF2B5EF4-FFF2-40B4-BE49-F238E27FC236}">
                <a16:creationId xmlns:a16="http://schemas.microsoft.com/office/drawing/2014/main" id="{3E62EC42-7AA0-C90C-04E2-6661A5E56A11}"/>
              </a:ext>
            </a:extLst>
          </p:cNvPr>
          <p:cNvGrpSpPr/>
          <p:nvPr/>
        </p:nvGrpSpPr>
        <p:grpSpPr>
          <a:xfrm>
            <a:off x="14634724" y="5530063"/>
            <a:ext cx="1160241" cy="1160241"/>
            <a:chOff x="0" y="0"/>
            <a:chExt cx="812800" cy="812800"/>
          </a:xfrm>
        </p:grpSpPr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2346EFEE-B539-A272-3965-CDC9015F3D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6D49E4C5-3ADC-0F65-4A9C-0C6B654746D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3" name="TextBox 12">
            <a:extLst>
              <a:ext uri="{FF2B5EF4-FFF2-40B4-BE49-F238E27FC236}">
                <a16:creationId xmlns:a16="http://schemas.microsoft.com/office/drawing/2014/main" id="{BF0FF0A6-3BA9-EE53-1E78-A62CCF149BC6}"/>
              </a:ext>
            </a:extLst>
          </p:cNvPr>
          <p:cNvSpPr txBox="1"/>
          <p:nvPr/>
        </p:nvSpPr>
        <p:spPr>
          <a:xfrm>
            <a:off x="13368429" y="2256953"/>
            <a:ext cx="3724316" cy="787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ID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MUHAMMAD ALWAN ABDURRA’UF, 2024</a:t>
            </a:r>
            <a:endParaRPr lang="en-US" sz="28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4" name="TextBox 13">
            <a:extLst>
              <a:ext uri="{FF2B5EF4-FFF2-40B4-BE49-F238E27FC236}">
                <a16:creationId xmlns:a16="http://schemas.microsoft.com/office/drawing/2014/main" id="{A5B36555-0C1A-C1D9-6780-FE84D5DFF0F2}"/>
              </a:ext>
            </a:extLst>
          </p:cNvPr>
          <p:cNvSpPr txBox="1"/>
          <p:nvPr/>
        </p:nvSpPr>
        <p:spPr>
          <a:xfrm>
            <a:off x="13543734" y="3338934"/>
            <a:ext cx="3342219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ID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engembangan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frontend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manajemen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rekrutmen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komunitas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framework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nuxt</a:t>
            </a:r>
            <a:endParaRPr lang="en-US" sz="24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5" name="AutoShape 14">
            <a:extLst>
              <a:ext uri="{FF2B5EF4-FFF2-40B4-BE49-F238E27FC236}">
                <a16:creationId xmlns:a16="http://schemas.microsoft.com/office/drawing/2014/main" id="{37375DEA-A86B-6D5D-008C-0A1B58D0C4EF}"/>
              </a:ext>
            </a:extLst>
          </p:cNvPr>
          <p:cNvSpPr/>
          <p:nvPr/>
        </p:nvSpPr>
        <p:spPr>
          <a:xfrm flipV="1">
            <a:off x="13352687" y="3237581"/>
            <a:ext cx="3724316" cy="118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" name="TextBox 15">
            <a:extLst>
              <a:ext uri="{FF2B5EF4-FFF2-40B4-BE49-F238E27FC236}">
                <a16:creationId xmlns:a16="http://schemas.microsoft.com/office/drawing/2014/main" id="{087445A2-A21B-3F81-D06F-C27AA178BA9F}"/>
              </a:ext>
            </a:extLst>
          </p:cNvPr>
          <p:cNvSpPr txBox="1"/>
          <p:nvPr/>
        </p:nvSpPr>
        <p:spPr>
          <a:xfrm>
            <a:off x="14863673" y="5890603"/>
            <a:ext cx="70234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325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grpSp>
        <p:nvGrpSpPr>
          <p:cNvPr id="68" name="Group 2">
            <a:extLst>
              <a:ext uri="{FF2B5EF4-FFF2-40B4-BE49-F238E27FC236}">
                <a16:creationId xmlns:a16="http://schemas.microsoft.com/office/drawing/2014/main" id="{EF7E9E70-FB37-2171-BE95-C0905F213EBB}"/>
              </a:ext>
            </a:extLst>
          </p:cNvPr>
          <p:cNvGrpSpPr/>
          <p:nvPr/>
        </p:nvGrpSpPr>
        <p:grpSpPr>
          <a:xfrm>
            <a:off x="1145850" y="6754675"/>
            <a:ext cx="3724316" cy="3898425"/>
            <a:chOff x="0" y="0"/>
            <a:chExt cx="1289487" cy="1336874"/>
          </a:xfrm>
        </p:grpSpPr>
        <p:sp>
          <p:nvSpPr>
            <p:cNvPr id="69" name="Freeform 3">
              <a:extLst>
                <a:ext uri="{FF2B5EF4-FFF2-40B4-BE49-F238E27FC236}">
                  <a16:creationId xmlns:a16="http://schemas.microsoft.com/office/drawing/2014/main" id="{39936394-D5F8-E3AA-1066-7FA898A698D8}"/>
                </a:ext>
              </a:extLst>
            </p:cNvPr>
            <p:cNvSpPr/>
            <p:nvPr/>
          </p:nvSpPr>
          <p:spPr>
            <a:xfrm>
              <a:off x="0" y="0"/>
              <a:ext cx="1289487" cy="1336874"/>
            </a:xfrm>
            <a:custGeom>
              <a:avLst/>
              <a:gdLst/>
              <a:ahLst/>
              <a:cxnLst/>
              <a:rect l="l" t="t" r="r" b="b"/>
              <a:pathLst>
                <a:path w="1289487" h="1336874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0" name="TextBox 4">
              <a:extLst>
                <a:ext uri="{FF2B5EF4-FFF2-40B4-BE49-F238E27FC236}">
                  <a16:creationId xmlns:a16="http://schemas.microsoft.com/office/drawing/2014/main" id="{F7671147-EF90-7161-9BF1-DB3F68BD551A}"/>
                </a:ext>
              </a:extLst>
            </p:cNvPr>
            <p:cNvSpPr txBox="1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" name="Group 6">
            <a:extLst>
              <a:ext uri="{FF2B5EF4-FFF2-40B4-BE49-F238E27FC236}">
                <a16:creationId xmlns:a16="http://schemas.microsoft.com/office/drawing/2014/main" id="{B592C919-3B9A-59DD-BB92-378E48641AB5}"/>
              </a:ext>
            </a:extLst>
          </p:cNvPr>
          <p:cNvGrpSpPr/>
          <p:nvPr/>
        </p:nvGrpSpPr>
        <p:grpSpPr>
          <a:xfrm>
            <a:off x="2427887" y="10238179"/>
            <a:ext cx="1160241" cy="1160241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7AF13879-480E-C509-4BB0-680F5AFEF5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AE465DB5-443D-5497-81C8-917582213C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4" name="TextBox 12">
            <a:extLst>
              <a:ext uri="{FF2B5EF4-FFF2-40B4-BE49-F238E27FC236}">
                <a16:creationId xmlns:a16="http://schemas.microsoft.com/office/drawing/2014/main" id="{D5EB4E03-3F6C-07DD-7484-76C635A5F19B}"/>
              </a:ext>
            </a:extLst>
          </p:cNvPr>
          <p:cNvSpPr txBox="1"/>
          <p:nvPr/>
        </p:nvSpPr>
        <p:spPr>
          <a:xfrm>
            <a:off x="1164969" y="6954751"/>
            <a:ext cx="3724316" cy="787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ID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RISKA DESRIANTI &amp; HERRY DERAJAD WIJAYA,  2020</a:t>
            </a:r>
            <a:endParaRPr lang="en-US" sz="28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" name="TextBox 13">
            <a:extLst>
              <a:ext uri="{FF2B5EF4-FFF2-40B4-BE49-F238E27FC236}">
                <a16:creationId xmlns:a16="http://schemas.microsoft.com/office/drawing/2014/main" id="{77DB90BB-94CC-D4D1-B85D-42E1AD068740}"/>
              </a:ext>
            </a:extLst>
          </p:cNvPr>
          <p:cNvSpPr txBox="1"/>
          <p:nvPr/>
        </p:nvSpPr>
        <p:spPr>
          <a:xfrm>
            <a:off x="1336897" y="8047050"/>
            <a:ext cx="3342219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Implementasi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Algoritma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Fuzzy C-Means Pada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Seleksi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Karyawan</a:t>
            </a:r>
            <a:r>
              <a:rPr lang="en-ID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Digital Talent di PT Telekomunikasi Indonesia</a:t>
            </a:r>
            <a:endParaRPr lang="en-US" sz="24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6" name="AutoShape 14">
            <a:extLst>
              <a:ext uri="{FF2B5EF4-FFF2-40B4-BE49-F238E27FC236}">
                <a16:creationId xmlns:a16="http://schemas.microsoft.com/office/drawing/2014/main" id="{1923A199-AEF2-3980-DF3B-BAD6BF0C89CF}"/>
              </a:ext>
            </a:extLst>
          </p:cNvPr>
          <p:cNvSpPr/>
          <p:nvPr/>
        </p:nvSpPr>
        <p:spPr>
          <a:xfrm flipV="1">
            <a:off x="1145850" y="7945697"/>
            <a:ext cx="3724316" cy="118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TextBox 15">
            <a:extLst>
              <a:ext uri="{FF2B5EF4-FFF2-40B4-BE49-F238E27FC236}">
                <a16:creationId xmlns:a16="http://schemas.microsoft.com/office/drawing/2014/main" id="{E198AB5E-353B-C638-E3F6-01ABF8AF8FC7}"/>
              </a:ext>
            </a:extLst>
          </p:cNvPr>
          <p:cNvSpPr txBox="1"/>
          <p:nvPr/>
        </p:nvSpPr>
        <p:spPr>
          <a:xfrm>
            <a:off x="2656836" y="10598719"/>
            <a:ext cx="70234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325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D1498DD4-8504-1DF3-A14A-C1B92CB9B8EB}"/>
              </a:ext>
            </a:extLst>
          </p:cNvPr>
          <p:cNvGrpSpPr/>
          <p:nvPr/>
        </p:nvGrpSpPr>
        <p:grpSpPr>
          <a:xfrm>
            <a:off x="0" y="0"/>
            <a:ext cx="19633980" cy="10287000"/>
            <a:chOff x="0" y="0"/>
            <a:chExt cx="5171089" cy="2709333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692C46C-5098-AEA4-6629-528A3A04EFFA}"/>
                </a:ext>
              </a:extLst>
            </p:cNvPr>
            <p:cNvSpPr/>
            <p:nvPr/>
          </p:nvSpPr>
          <p:spPr>
            <a:xfrm>
              <a:off x="0" y="0"/>
              <a:ext cx="5171089" cy="2709333"/>
            </a:xfrm>
            <a:custGeom>
              <a:avLst/>
              <a:gdLst/>
              <a:ahLst/>
              <a:cxnLst/>
              <a:rect l="l" t="t" r="r" b="b"/>
              <a:pathLst>
                <a:path w="5171089" h="2709333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2697110"/>
                  </a:lnTo>
                  <a:cubicBezTo>
                    <a:pt x="5171089" y="2703861"/>
                    <a:pt x="5165617" y="2709333"/>
                    <a:pt x="5158866" y="2709333"/>
                  </a:cubicBezTo>
                  <a:lnTo>
                    <a:pt x="12224" y="2709333"/>
                  </a:lnTo>
                  <a:cubicBezTo>
                    <a:pt x="5473" y="2709333"/>
                    <a:pt x="0" y="2703861"/>
                    <a:pt x="0" y="2697110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4479A1FD-B226-14ED-F600-8C394F7F2F42}"/>
                </a:ext>
              </a:extLst>
            </p:cNvPr>
            <p:cNvSpPr txBox="1"/>
            <p:nvPr/>
          </p:nvSpPr>
          <p:spPr>
            <a:xfrm>
              <a:off x="0" y="-38100"/>
              <a:ext cx="517108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4" descr="Manajemen Proyek dengan Scrum : Pengertian, Artefak, dan Tahapan | Agus  Hermanto">
            <a:extLst>
              <a:ext uri="{FF2B5EF4-FFF2-40B4-BE49-F238E27FC236}">
                <a16:creationId xmlns:a16="http://schemas.microsoft.com/office/drawing/2014/main" id="{457DA391-0B73-CA1B-08E9-E01C5525D2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46869"/>
            <a:ext cx="11277600" cy="7848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06321-78E2-2C34-AECF-953C440E306A}"/>
              </a:ext>
            </a:extLst>
          </p:cNvPr>
          <p:cNvSpPr txBox="1"/>
          <p:nvPr/>
        </p:nvSpPr>
        <p:spPr>
          <a:xfrm>
            <a:off x="-1812757" y="566133"/>
            <a:ext cx="10178714" cy="116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sz="5400" b="1" dirty="0">
                <a:solidFill>
                  <a:schemeClr val="bg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Metode Scrum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9AA32-23A0-ECE4-3947-05FC8E6C9FF7}"/>
              </a:ext>
            </a:extLst>
          </p:cNvPr>
          <p:cNvSpPr txBox="1"/>
          <p:nvPr/>
        </p:nvSpPr>
        <p:spPr>
          <a:xfrm>
            <a:off x="457200" y="1872266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Proses </a:t>
            </a:r>
            <a:r>
              <a:rPr lang="en-US" sz="4000" b="1" dirty="0" err="1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ini</a:t>
            </a:r>
            <a:r>
              <a:rPr lang="en-US" sz="4000" b="1" dirty="0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terdiri</a:t>
            </a:r>
            <a:r>
              <a:rPr lang="en-US" sz="4000" b="1" dirty="0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dari</a:t>
            </a:r>
            <a:r>
              <a:rPr lang="en-US" sz="4000" b="1" dirty="0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lima </a:t>
            </a:r>
            <a:r>
              <a:rPr lang="en-US" sz="4000" b="1" dirty="0" err="1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tahapan</a:t>
            </a:r>
            <a:r>
              <a:rPr lang="en-US" sz="4000" b="1" dirty="0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utama</a:t>
            </a:r>
            <a:r>
              <a:rPr lang="en-US" sz="4000" b="1" dirty="0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4000" b="1" dirty="0" err="1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ialah</a:t>
            </a:r>
            <a:r>
              <a:rPr lang="en-US" sz="4000" b="1" dirty="0">
                <a:solidFill>
                  <a:schemeClr val="bg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</a:t>
            </a:r>
            <a:endParaRPr lang="en-ID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89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922385" y="6414936"/>
            <a:ext cx="27720573" cy="10287000"/>
            <a:chOff x="0" y="0"/>
            <a:chExt cx="730089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00892" cy="2709333"/>
            </a:xfrm>
            <a:custGeom>
              <a:avLst/>
              <a:gdLst/>
              <a:ahLst/>
              <a:cxnLst/>
              <a:rect l="l" t="t" r="r" b="b"/>
              <a:pathLst>
                <a:path w="7300892" h="2709333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24895" y="487195"/>
            <a:ext cx="1976464" cy="1941876"/>
          </a:xfrm>
          <a:custGeom>
            <a:avLst/>
            <a:gdLst/>
            <a:ahLst/>
            <a:cxnLst/>
            <a:rect l="l" t="t" r="r" b="b"/>
            <a:pathLst>
              <a:path w="1976464" h="1941876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259300" y="3695458"/>
            <a:ext cx="1953819" cy="4114800"/>
          </a:xfrm>
          <a:custGeom>
            <a:avLst/>
            <a:gdLst/>
            <a:ahLst/>
            <a:cxnLst/>
            <a:rect l="l" t="t" r="r" b="b"/>
            <a:pathLst>
              <a:path w="1953819" h="4114800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128253" y="4473055"/>
            <a:ext cx="2391348" cy="4114800"/>
          </a:xfrm>
          <a:custGeom>
            <a:avLst/>
            <a:gdLst/>
            <a:ahLst/>
            <a:cxnLst/>
            <a:rect l="l" t="t" r="r" b="b"/>
            <a:pathLst>
              <a:path w="2391348" h="4114800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544056" y="2906960"/>
            <a:ext cx="11199887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Hasil </a:t>
            </a:r>
            <a:r>
              <a:rPr lang="en-US" sz="28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dari</a:t>
            </a: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penelitian</a:t>
            </a: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ini</a:t>
            </a: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ialah</a:t>
            </a: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Aplikasi</a:t>
            </a: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recruitment management system </a:t>
            </a:r>
            <a:r>
              <a:rPr lang="en-US" sz="28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berbasis</a:t>
            </a: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website yang </a:t>
            </a:r>
            <a:r>
              <a:rPr lang="en-US" sz="28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terdiri</a:t>
            </a: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dari</a:t>
            </a: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3 </a:t>
            </a:r>
            <a:r>
              <a:rPr lang="en-US" sz="28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aspek</a:t>
            </a: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yaitu</a:t>
            </a: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: 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62CB81BB-B13B-D470-56D6-39B57F7EAE58}"/>
              </a:ext>
            </a:extLst>
          </p:cNvPr>
          <p:cNvGrpSpPr/>
          <p:nvPr/>
        </p:nvGrpSpPr>
        <p:grpSpPr>
          <a:xfrm>
            <a:off x="1213586" y="5020969"/>
            <a:ext cx="3724316" cy="3898425"/>
            <a:chOff x="0" y="0"/>
            <a:chExt cx="1289487" cy="1336874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F1830A3B-4F7F-06D9-C9E4-D4C0B1719087}"/>
                </a:ext>
              </a:extLst>
            </p:cNvPr>
            <p:cNvSpPr/>
            <p:nvPr/>
          </p:nvSpPr>
          <p:spPr>
            <a:xfrm>
              <a:off x="0" y="0"/>
              <a:ext cx="1289487" cy="1336874"/>
            </a:xfrm>
            <a:custGeom>
              <a:avLst/>
              <a:gdLst/>
              <a:ahLst/>
              <a:cxnLst/>
              <a:rect l="l" t="t" r="r" b="b"/>
              <a:pathLst>
                <a:path w="1289487" h="1336874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157F7BE3-318F-2CFD-5D02-CD84423DEA26}"/>
                </a:ext>
              </a:extLst>
            </p:cNvPr>
            <p:cNvSpPr txBox="1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37462B53-0CAF-7378-9086-55D0F3756349}"/>
              </a:ext>
            </a:extLst>
          </p:cNvPr>
          <p:cNvSpPr txBox="1"/>
          <p:nvPr/>
        </p:nvSpPr>
        <p:spPr>
          <a:xfrm>
            <a:off x="1095701" y="5426641"/>
            <a:ext cx="372431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PEOPLE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685C0AE3-18B6-F8C8-6BD2-06C1DE34574B}"/>
              </a:ext>
            </a:extLst>
          </p:cNvPr>
          <p:cNvSpPr txBox="1"/>
          <p:nvPr/>
        </p:nvSpPr>
        <p:spPr>
          <a:xfrm>
            <a:off x="1286749" y="6530455"/>
            <a:ext cx="3342219" cy="37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2717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HR </a:t>
            </a:r>
            <a:r>
              <a:rPr lang="en-US" sz="32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rekrutmen</a:t>
            </a:r>
            <a:endParaRPr lang="en-US" sz="32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94326D82-47A3-FD5A-2B0D-0C39D0EDDCF0}"/>
              </a:ext>
            </a:extLst>
          </p:cNvPr>
          <p:cNvSpPr/>
          <p:nvPr/>
        </p:nvSpPr>
        <p:spPr>
          <a:xfrm flipV="1">
            <a:off x="1239861" y="6120060"/>
            <a:ext cx="3724316" cy="118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C6560172-42DC-B1C0-14D3-13877CBF9DBD}"/>
              </a:ext>
            </a:extLst>
          </p:cNvPr>
          <p:cNvSpPr txBox="1"/>
          <p:nvPr/>
        </p:nvSpPr>
        <p:spPr>
          <a:xfrm>
            <a:off x="3828875" y="1473719"/>
            <a:ext cx="11199887" cy="118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sz="856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Hasil </a:t>
            </a:r>
            <a:r>
              <a:rPr lang="en-US" sz="8561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Penelitian</a:t>
            </a:r>
            <a:endParaRPr lang="en-US" sz="8561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087AD25C-5D3F-CF55-2B43-C943D0DD7A2D}"/>
              </a:ext>
            </a:extLst>
          </p:cNvPr>
          <p:cNvSpPr txBox="1"/>
          <p:nvPr/>
        </p:nvSpPr>
        <p:spPr>
          <a:xfrm>
            <a:off x="1095701" y="7095436"/>
            <a:ext cx="3868475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2717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Calon </a:t>
            </a:r>
            <a:r>
              <a:rPr lang="en-US" sz="28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karyawan</a:t>
            </a: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baru</a:t>
            </a:r>
            <a:endParaRPr lang="en-US" sz="28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44" name="Group 2">
            <a:extLst>
              <a:ext uri="{FF2B5EF4-FFF2-40B4-BE49-F238E27FC236}">
                <a16:creationId xmlns:a16="http://schemas.microsoft.com/office/drawing/2014/main" id="{93A200E7-2CED-4FB5-7321-3647E4C5D489}"/>
              </a:ext>
            </a:extLst>
          </p:cNvPr>
          <p:cNvGrpSpPr/>
          <p:nvPr/>
        </p:nvGrpSpPr>
        <p:grpSpPr>
          <a:xfrm>
            <a:off x="6980429" y="5067300"/>
            <a:ext cx="3724316" cy="3898425"/>
            <a:chOff x="0" y="0"/>
            <a:chExt cx="1289487" cy="1336874"/>
          </a:xfrm>
        </p:grpSpPr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155E8698-FEC7-87FB-20C9-A3FFB5225DA1}"/>
                </a:ext>
              </a:extLst>
            </p:cNvPr>
            <p:cNvSpPr/>
            <p:nvPr/>
          </p:nvSpPr>
          <p:spPr>
            <a:xfrm>
              <a:off x="0" y="0"/>
              <a:ext cx="1289487" cy="1336874"/>
            </a:xfrm>
            <a:custGeom>
              <a:avLst/>
              <a:gdLst/>
              <a:ahLst/>
              <a:cxnLst/>
              <a:rect l="l" t="t" r="r" b="b"/>
              <a:pathLst>
                <a:path w="1289487" h="1336874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78BA8C37-F28E-135F-DA08-F157DEE97E08}"/>
                </a:ext>
              </a:extLst>
            </p:cNvPr>
            <p:cNvSpPr txBox="1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:a16="http://schemas.microsoft.com/office/drawing/2014/main" id="{7BB02D3F-6846-C020-4099-F4AA9D6ED9FC}"/>
              </a:ext>
            </a:extLst>
          </p:cNvPr>
          <p:cNvSpPr txBox="1"/>
          <p:nvPr/>
        </p:nvSpPr>
        <p:spPr>
          <a:xfrm>
            <a:off x="6862544" y="5565052"/>
            <a:ext cx="372431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PROSES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5BDFE9D4-7226-A08B-B185-784466C01499}"/>
              </a:ext>
            </a:extLst>
          </p:cNvPr>
          <p:cNvSpPr txBox="1"/>
          <p:nvPr/>
        </p:nvSpPr>
        <p:spPr>
          <a:xfrm>
            <a:off x="6766669" y="6668866"/>
            <a:ext cx="4129931" cy="36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2717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Proses </a:t>
            </a:r>
            <a:r>
              <a:rPr lang="en-US" sz="28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rekrutmen</a:t>
            </a:r>
            <a:endParaRPr lang="en-US" sz="28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" name="AutoShape 14">
            <a:extLst>
              <a:ext uri="{FF2B5EF4-FFF2-40B4-BE49-F238E27FC236}">
                <a16:creationId xmlns:a16="http://schemas.microsoft.com/office/drawing/2014/main" id="{68E40BE4-7DF9-E69F-5CF6-CA2E7AB947CA}"/>
              </a:ext>
            </a:extLst>
          </p:cNvPr>
          <p:cNvSpPr/>
          <p:nvPr/>
        </p:nvSpPr>
        <p:spPr>
          <a:xfrm flipV="1">
            <a:off x="7006704" y="6258471"/>
            <a:ext cx="3724316" cy="118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13">
            <a:extLst>
              <a:ext uri="{FF2B5EF4-FFF2-40B4-BE49-F238E27FC236}">
                <a16:creationId xmlns:a16="http://schemas.microsoft.com/office/drawing/2014/main" id="{4C9F260C-08E4-C987-2134-644A78AE7608}"/>
              </a:ext>
            </a:extLst>
          </p:cNvPr>
          <p:cNvSpPr txBox="1"/>
          <p:nvPr/>
        </p:nvSpPr>
        <p:spPr>
          <a:xfrm>
            <a:off x="6862544" y="7233847"/>
            <a:ext cx="3868475" cy="7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2717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Proses </a:t>
            </a:r>
            <a:r>
              <a:rPr lang="en-US" sz="28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psikotest</a:t>
            </a: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secara</a:t>
            </a: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daring</a:t>
            </a:r>
          </a:p>
        </p:txBody>
      </p:sp>
      <p:grpSp>
        <p:nvGrpSpPr>
          <p:cNvPr id="51" name="Group 2">
            <a:extLst>
              <a:ext uri="{FF2B5EF4-FFF2-40B4-BE49-F238E27FC236}">
                <a16:creationId xmlns:a16="http://schemas.microsoft.com/office/drawing/2014/main" id="{D7E5A093-D08C-6534-063E-B56753E8B728}"/>
              </a:ext>
            </a:extLst>
          </p:cNvPr>
          <p:cNvGrpSpPr/>
          <p:nvPr/>
        </p:nvGrpSpPr>
        <p:grpSpPr>
          <a:xfrm>
            <a:off x="12205226" y="5177589"/>
            <a:ext cx="3724316" cy="3898425"/>
            <a:chOff x="0" y="0"/>
            <a:chExt cx="1289487" cy="1336874"/>
          </a:xfrm>
        </p:grpSpPr>
        <p:sp>
          <p:nvSpPr>
            <p:cNvPr id="52" name="Freeform 3">
              <a:extLst>
                <a:ext uri="{FF2B5EF4-FFF2-40B4-BE49-F238E27FC236}">
                  <a16:creationId xmlns:a16="http://schemas.microsoft.com/office/drawing/2014/main" id="{2C5005AF-75DD-4689-A2D3-8F8BC86B8E8C}"/>
                </a:ext>
              </a:extLst>
            </p:cNvPr>
            <p:cNvSpPr/>
            <p:nvPr/>
          </p:nvSpPr>
          <p:spPr>
            <a:xfrm>
              <a:off x="0" y="0"/>
              <a:ext cx="1289487" cy="1336874"/>
            </a:xfrm>
            <a:custGeom>
              <a:avLst/>
              <a:gdLst/>
              <a:ahLst/>
              <a:cxnLst/>
              <a:rect l="l" t="t" r="r" b="b"/>
              <a:pathLst>
                <a:path w="1289487" h="1336874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623B61FD-4A74-E059-99CF-15B04501A859}"/>
                </a:ext>
              </a:extLst>
            </p:cNvPr>
            <p:cNvSpPr txBox="1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4" name="TextBox 12">
            <a:extLst>
              <a:ext uri="{FF2B5EF4-FFF2-40B4-BE49-F238E27FC236}">
                <a16:creationId xmlns:a16="http://schemas.microsoft.com/office/drawing/2014/main" id="{E0E32DDF-0F2A-69E5-025E-72A7A50095CA}"/>
              </a:ext>
            </a:extLst>
          </p:cNvPr>
          <p:cNvSpPr txBox="1"/>
          <p:nvPr/>
        </p:nvSpPr>
        <p:spPr>
          <a:xfrm>
            <a:off x="12087341" y="5675341"/>
            <a:ext cx="372431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TEKNOLOGI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76CD0964-89CA-D03B-F8B4-6FA8CE312C22}"/>
              </a:ext>
            </a:extLst>
          </p:cNvPr>
          <p:cNvSpPr txBox="1"/>
          <p:nvPr/>
        </p:nvSpPr>
        <p:spPr>
          <a:xfrm>
            <a:off x="11964656" y="6668866"/>
            <a:ext cx="410461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2717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framework echo</a:t>
            </a:r>
          </a:p>
        </p:txBody>
      </p:sp>
      <p:sp>
        <p:nvSpPr>
          <p:cNvPr id="56" name="AutoShape 14">
            <a:extLst>
              <a:ext uri="{FF2B5EF4-FFF2-40B4-BE49-F238E27FC236}">
                <a16:creationId xmlns:a16="http://schemas.microsoft.com/office/drawing/2014/main" id="{8DD6DABB-70FB-266A-8AE9-2B717A1B06C5}"/>
              </a:ext>
            </a:extLst>
          </p:cNvPr>
          <p:cNvSpPr/>
          <p:nvPr/>
        </p:nvSpPr>
        <p:spPr>
          <a:xfrm flipV="1">
            <a:off x="12231501" y="6368760"/>
            <a:ext cx="3724316" cy="118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TextBox 13">
            <a:extLst>
              <a:ext uri="{FF2B5EF4-FFF2-40B4-BE49-F238E27FC236}">
                <a16:creationId xmlns:a16="http://schemas.microsoft.com/office/drawing/2014/main" id="{B2004180-D914-13B4-81D9-0866D371B833}"/>
              </a:ext>
            </a:extLst>
          </p:cNvPr>
          <p:cNvSpPr txBox="1"/>
          <p:nvPr/>
        </p:nvSpPr>
        <p:spPr>
          <a:xfrm>
            <a:off x="12015261" y="7145473"/>
            <a:ext cx="3868475" cy="36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2717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React </a:t>
            </a:r>
            <a:r>
              <a:rPr lang="en-US" sz="28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js</a:t>
            </a: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</a:p>
        </p:txBody>
      </p:sp>
      <p:sp>
        <p:nvSpPr>
          <p:cNvPr id="58" name="TextBox 13">
            <a:extLst>
              <a:ext uri="{FF2B5EF4-FFF2-40B4-BE49-F238E27FC236}">
                <a16:creationId xmlns:a16="http://schemas.microsoft.com/office/drawing/2014/main" id="{C943591B-48D2-7B3D-9B7A-58B585444569}"/>
              </a:ext>
            </a:extLst>
          </p:cNvPr>
          <p:cNvSpPr txBox="1"/>
          <p:nvPr/>
        </p:nvSpPr>
        <p:spPr>
          <a:xfrm>
            <a:off x="6862544" y="8059797"/>
            <a:ext cx="386847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2717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Proses </a:t>
            </a:r>
            <a:r>
              <a:rPr lang="en-US" sz="24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rekomendasi</a:t>
            </a:r>
            <a:r>
              <a:rPr lang="en-US" sz="24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dari</a:t>
            </a:r>
            <a:r>
              <a:rPr lang="en-US" sz="24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hasil</a:t>
            </a:r>
            <a:r>
              <a:rPr lang="en-US" sz="24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psikotest</a:t>
            </a:r>
            <a:endParaRPr lang="en-US" sz="24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TextBox 13">
            <a:extLst>
              <a:ext uri="{FF2B5EF4-FFF2-40B4-BE49-F238E27FC236}">
                <a16:creationId xmlns:a16="http://schemas.microsoft.com/office/drawing/2014/main" id="{58F935B5-967D-5D16-6E75-9B0BE7393898}"/>
              </a:ext>
            </a:extLst>
          </p:cNvPr>
          <p:cNvSpPr txBox="1"/>
          <p:nvPr/>
        </p:nvSpPr>
        <p:spPr>
          <a:xfrm>
            <a:off x="12063827" y="7596753"/>
            <a:ext cx="3868475" cy="36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2717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Mysql</a:t>
            </a:r>
            <a:endParaRPr lang="en-US" sz="28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TextBox 13">
            <a:extLst>
              <a:ext uri="{FF2B5EF4-FFF2-40B4-BE49-F238E27FC236}">
                <a16:creationId xmlns:a16="http://schemas.microsoft.com/office/drawing/2014/main" id="{5EBCD67E-6F7B-ACDD-91AD-061DD76D4057}"/>
              </a:ext>
            </a:extLst>
          </p:cNvPr>
          <p:cNvSpPr txBox="1"/>
          <p:nvPr/>
        </p:nvSpPr>
        <p:spPr>
          <a:xfrm>
            <a:off x="12074059" y="8079541"/>
            <a:ext cx="3868475" cy="36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2717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MVC </a:t>
            </a:r>
            <a:r>
              <a:rPr lang="en-US" sz="2800" b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Arsitektur</a:t>
            </a:r>
            <a:endParaRPr lang="en-US" sz="28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9920" y="7611555"/>
            <a:ext cx="19633980" cy="5857009"/>
            <a:chOff x="0" y="0"/>
            <a:chExt cx="5171089" cy="1542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542587"/>
            </a:xfrm>
            <a:custGeom>
              <a:avLst/>
              <a:gdLst/>
              <a:ahLst/>
              <a:cxnLst/>
              <a:rect l="l" t="t" r="r" b="b"/>
              <a:pathLst>
                <a:path w="5171089" h="1542587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37207" y="5143500"/>
            <a:ext cx="1669058" cy="3671927"/>
          </a:xfrm>
          <a:custGeom>
            <a:avLst/>
            <a:gdLst/>
            <a:ahLst/>
            <a:cxnLst/>
            <a:rect l="l" t="t" r="r" b="b"/>
            <a:pathLst>
              <a:path w="1669058" h="3671927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43715" y="6280811"/>
            <a:ext cx="7315200" cy="3777303"/>
          </a:xfrm>
          <a:custGeom>
            <a:avLst/>
            <a:gdLst/>
            <a:ahLst/>
            <a:cxnLst/>
            <a:rect l="l" t="t" r="r" b="b"/>
            <a:pathLst>
              <a:path w="7315200" h="3777303">
                <a:moveTo>
                  <a:pt x="0" y="0"/>
                </a:moveTo>
                <a:lnTo>
                  <a:pt x="7315200" y="0"/>
                </a:lnTo>
                <a:lnTo>
                  <a:pt x="7315200" y="3777303"/>
                </a:lnTo>
                <a:lnTo>
                  <a:pt x="0" y="3777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1890" y="5143500"/>
            <a:ext cx="776810" cy="1547992"/>
          </a:xfrm>
          <a:custGeom>
            <a:avLst/>
            <a:gdLst/>
            <a:ahLst/>
            <a:cxnLst/>
            <a:rect l="l" t="t" r="r" b="b"/>
            <a:pathLst>
              <a:path w="776810" h="1547992">
                <a:moveTo>
                  <a:pt x="0" y="0"/>
                </a:moveTo>
                <a:lnTo>
                  <a:pt x="776810" y="0"/>
                </a:lnTo>
                <a:lnTo>
                  <a:pt x="776810" y="1547992"/>
                </a:lnTo>
                <a:lnTo>
                  <a:pt x="0" y="1547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775901" y="1916598"/>
            <a:ext cx="4427938" cy="1104513"/>
            <a:chOff x="0" y="0"/>
            <a:chExt cx="1289487" cy="3216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9487" cy="321652"/>
            </a:xfrm>
            <a:custGeom>
              <a:avLst/>
              <a:gdLst/>
              <a:ahLst/>
              <a:cxnLst/>
              <a:rect l="l" t="t" r="r" b="b"/>
              <a:pathLst>
                <a:path w="1289487" h="321652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228985"/>
                  </a:lnTo>
                  <a:cubicBezTo>
                    <a:pt x="1289487" y="253562"/>
                    <a:pt x="1279723" y="277132"/>
                    <a:pt x="1262345" y="294510"/>
                  </a:cubicBezTo>
                  <a:cubicBezTo>
                    <a:pt x="1244967" y="311889"/>
                    <a:pt x="1221397" y="321652"/>
                    <a:pt x="1196820" y="321652"/>
                  </a:cubicBezTo>
                  <a:lnTo>
                    <a:pt x="92667" y="321652"/>
                  </a:lnTo>
                  <a:cubicBezTo>
                    <a:pt x="41488" y="321652"/>
                    <a:pt x="0" y="280164"/>
                    <a:pt x="0" y="228985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9487" cy="359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771736" y="-127297"/>
            <a:ext cx="1588156" cy="1660619"/>
          </a:xfrm>
          <a:custGeom>
            <a:avLst/>
            <a:gdLst/>
            <a:ahLst/>
            <a:cxnLst/>
            <a:rect l="l" t="t" r="r" b="b"/>
            <a:pathLst>
              <a:path w="1588156" h="1660619">
                <a:moveTo>
                  <a:pt x="0" y="0"/>
                </a:moveTo>
                <a:lnTo>
                  <a:pt x="1588156" y="0"/>
                </a:lnTo>
                <a:lnTo>
                  <a:pt x="1588156" y="1660619"/>
                </a:lnTo>
                <a:lnTo>
                  <a:pt x="0" y="1660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106737" y="3577922"/>
            <a:ext cx="8074527" cy="127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sz="85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05E9C-3DBC-9B52-E40F-2186F8C51565}"/>
              </a:ext>
            </a:extLst>
          </p:cNvPr>
          <p:cNvSpPr txBox="1"/>
          <p:nvPr/>
        </p:nvSpPr>
        <p:spPr>
          <a:xfrm>
            <a:off x="2877828" y="1641912"/>
            <a:ext cx="12224084" cy="1032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1" dirty="0">
                <a:solidFill>
                  <a:schemeClr val="bg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Oleh : </a:t>
            </a:r>
            <a:r>
              <a:rPr lang="en-US" b="1" dirty="0" err="1">
                <a:solidFill>
                  <a:schemeClr val="bg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Suryana</a:t>
            </a:r>
            <a:r>
              <a:rPr lang="en-US" b="1" dirty="0">
                <a:solidFill>
                  <a:schemeClr val="bg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saputra</a:t>
            </a:r>
            <a:endParaRPr lang="en-US" sz="1800" b="1" dirty="0">
              <a:solidFill>
                <a:schemeClr val="bg2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276</Words>
  <Application>Microsoft Office PowerPoint</Application>
  <PresentationFormat>Custom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Poppins Bold</vt:lpstr>
      <vt:lpstr>Arial</vt:lpstr>
      <vt:lpstr>Calibri</vt:lpstr>
      <vt:lpstr>Poppins Ultra-Bold</vt:lpstr>
      <vt:lpstr>Times New Roman</vt:lpstr>
      <vt:lpstr>Poppins Medium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Illustration Minimalist Startup Journey Presentation</dc:title>
  <dc:creator>TVIP</dc:creator>
  <cp:lastModifiedBy>TVIP</cp:lastModifiedBy>
  <cp:revision>2</cp:revision>
  <dcterms:created xsi:type="dcterms:W3CDTF">2006-08-16T00:00:00Z</dcterms:created>
  <dcterms:modified xsi:type="dcterms:W3CDTF">2025-04-19T00:05:41Z</dcterms:modified>
  <dc:identifier>DAGkhDGT1S0</dc:identifier>
</cp:coreProperties>
</file>